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408" r:id="rId7"/>
    <p:sldId id="409" r:id="rId8"/>
    <p:sldId id="321" r:id="rId9"/>
    <p:sldId id="334" r:id="rId10"/>
    <p:sldId id="326" r:id="rId11"/>
    <p:sldId id="324" r:id="rId12"/>
    <p:sldId id="329" r:id="rId13"/>
    <p:sldId id="338" r:id="rId14"/>
    <p:sldId id="331" r:id="rId15"/>
    <p:sldId id="335" r:id="rId16"/>
    <p:sldId id="336" r:id="rId17"/>
    <p:sldId id="398" r:id="rId18"/>
    <p:sldId id="358" r:id="rId19"/>
    <p:sldId id="357" r:id="rId20"/>
    <p:sldId id="360" r:id="rId21"/>
    <p:sldId id="361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370" r:id="rId31"/>
    <p:sldId id="371" r:id="rId32"/>
    <p:sldId id="399" r:id="rId33"/>
    <p:sldId id="372" r:id="rId34"/>
    <p:sldId id="375" r:id="rId35"/>
    <p:sldId id="381" r:id="rId36"/>
    <p:sldId id="382" r:id="rId37"/>
    <p:sldId id="383" r:id="rId38"/>
    <p:sldId id="384" r:id="rId39"/>
    <p:sldId id="385" r:id="rId40"/>
    <p:sldId id="386" r:id="rId41"/>
    <p:sldId id="410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408"/>
            <p14:sldId id="409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10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1A4"/>
    <a:srgbClr val="F2D2A1"/>
    <a:srgbClr val="80221B"/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0741"/>
  </p:normalViewPr>
  <p:slideViewPr>
    <p:cSldViewPr snapToGrid="0" snapToObjects="1">
      <p:cViewPr varScale="1">
        <p:scale>
          <a:sx n="101" d="100"/>
          <a:sy n="101" d="100"/>
        </p:scale>
        <p:origin x="2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 new world of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Couldn’t do this with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more of these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8-10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math class dun dun dun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matrix /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(1min 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Someone asked a great question yesterday – can you store arrays in arrays?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15-18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s/o to snowman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modify the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Annie saw this in Chicago!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25-30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you can think of in Photoshop!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35-40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similarity makes sense as you see more complex programming languages</a:t>
            </a:r>
          </a:p>
          <a:p>
            <a:r>
              <a:rPr lang="en-US" dirty="0"/>
              <a:t>main point is both are indexable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You can create arrays of any variable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as </a:t>
            </a:r>
            <a:r>
              <a:rPr lang="en-US" dirty="0" err="1"/>
              <a:t>charAt</a:t>
            </a:r>
            <a:r>
              <a:rPr lang="en-US" dirty="0"/>
              <a:t>, but for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17</a:t>
            </a:r>
            <a:br>
              <a:rPr lang="en-US" dirty="0"/>
            </a:br>
            <a:r>
              <a:rPr lang="en-US" dirty="0"/>
              <a:t>2D Arrays and Images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11.6-11.7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Accessing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</a:t>
            </a:r>
            <a:r>
              <a:rPr lang="en-US" sz="2400" dirty="0" err="1">
                <a:latin typeface="Consolas" charset="0"/>
              </a:rPr>
              <a:t>println</a:t>
            </a:r>
            <a:r>
              <a:rPr lang="en-US" sz="2400" dirty="0">
                <a:latin typeface="Consolas" charset="0"/>
              </a:rPr>
              <a:t>(numbers[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 = </a:t>
            </a:r>
            <a:r>
              <a:rPr lang="en-US" b="1" i="1" dirty="0">
                <a:latin typeface="Consolas" charset="0"/>
                <a:cs typeface="+mn-cs"/>
              </a:rPr>
              <a:t>value</a:t>
            </a:r>
            <a:r>
              <a:rPr lang="en-US" dirty="0">
                <a:latin typeface="Consolas" charset="0"/>
                <a:cs typeface="+mn-cs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[] numbers = </a:t>
            </a:r>
            <a:r>
              <a:rPr lang="en-US" sz="2400" b="1" dirty="0">
                <a:latin typeface="Consolas" charset="0"/>
              </a:rPr>
              <a:t>new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 =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numbers[8] = 2;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/>
              <a:t>Note that there are </a:t>
            </a:r>
            <a:r>
              <a:rPr lang="en-US" sz="2800" i="1" dirty="0"/>
              <a:t>no parentheses </a:t>
            </a:r>
            <a:r>
              <a:rPr lang="en-US" sz="2800" dirty="0"/>
              <a:t>at the end!</a:t>
            </a:r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</a:t>
            </a:r>
            <a:r>
              <a:rPr lang="en-US" sz="2800" i="1" dirty="0"/>
              <a:t>sum up</a:t>
            </a:r>
            <a:r>
              <a:rPr lang="en-US" sz="2800" dirty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sum +=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>
                <a:cs typeface="+mn-cs"/>
              </a:rPr>
              <a:t>An array’s length is </a:t>
            </a:r>
            <a:r>
              <a:rPr lang="en-US" sz="2600" b="1" dirty="0">
                <a:cs typeface="+mn-cs"/>
              </a:rPr>
              <a:t>fixed</a:t>
            </a:r>
            <a:r>
              <a:rPr lang="en-US" sz="2600" dirty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 = </a:t>
            </a: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>
                <a:latin typeface="Consolas" charset="0"/>
              </a:rPr>
              <a:t>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You cannot compare arrays with </a:t>
            </a:r>
            <a:r>
              <a:rPr lang="en-US" sz="2600" dirty="0">
                <a:latin typeface="Consolas" charset="0"/>
                <a:cs typeface="+mn-cs"/>
              </a:rPr>
              <a:t>==</a:t>
            </a:r>
            <a:r>
              <a:rPr lang="en-US" sz="2600" dirty="0">
                <a:cs typeface="+mn-cs"/>
              </a:rPr>
              <a:t> or </a:t>
            </a:r>
            <a:r>
              <a:rPr lang="en-US" sz="2600" dirty="0">
                <a:latin typeface="Consolas" charset="0"/>
                <a:cs typeface="+mn-cs"/>
              </a:rPr>
              <a:t>equals</a:t>
            </a:r>
            <a:r>
              <a:rPr lang="en-US" sz="2600" dirty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>
                <a:latin typeface="Consolas" charset="0"/>
              </a:rPr>
              <a:t>) {  ... }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>
                <a:latin typeface="Consolas" charset="0"/>
              </a:rPr>
              <a:t>) {  ... }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>
                <a:latin typeface="Consolas" charset="0"/>
              </a:rPr>
              <a:t>println</a:t>
            </a:r>
            <a:r>
              <a:rPr lang="en-US" sz="2600" dirty="0">
                <a:latin typeface="Consolas" charset="0"/>
              </a:rPr>
              <a:t>(a1);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The class </a:t>
            </a:r>
            <a:r>
              <a:rPr lang="en-US" dirty="0">
                <a:latin typeface="Consolas" charset="0"/>
                <a:cs typeface="+mn-cs"/>
              </a:rPr>
              <a:t>Arrays</a:t>
            </a:r>
            <a:r>
              <a:rPr lang="en-US" dirty="0">
                <a:cs typeface="+mn-cs"/>
              </a:rPr>
              <a:t> in package </a:t>
            </a:r>
            <a:r>
              <a:rPr lang="en-US" dirty="0" err="1">
                <a:latin typeface="Consolas" charset="0"/>
                <a:cs typeface="+mn-cs"/>
              </a:rPr>
              <a:t>java.util</a:t>
            </a:r>
            <a:r>
              <a:rPr lang="en-US" dirty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Grayscale, Shrink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get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 = </a:t>
            </a:r>
            <a:r>
              <a:rPr lang="en-US" b="1" i="1" dirty="0">
                <a:latin typeface="Consolas" charset="0"/>
              </a:rPr>
              <a:t>value</a:t>
            </a:r>
            <a:r>
              <a:rPr lang="en-US" dirty="0">
                <a:latin typeface="Consolas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set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2D arrays are arrays </a:t>
            </a:r>
            <a:r>
              <a:rPr lang="en-US" sz="8600" i="1" dirty="0"/>
              <a:t>of arrays</a:t>
            </a:r>
            <a:r>
              <a:rPr lang="en-US" sz="8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[3];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>
              <a:buNone/>
            </a:pPr>
            <a:r>
              <a:rPr lang="en-US" altLang="x-none" sz="2800" dirty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 x = a[1][1];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	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How do we get the number of rows of a 2D array using the </a:t>
            </a:r>
            <a:r>
              <a:rPr lang="en-US" sz="2800" b="1" dirty="0"/>
              <a:t>length</a:t>
            </a:r>
            <a:r>
              <a:rPr lang="en-US" sz="2800" dirty="0"/>
              <a:t> property?  How about the number of columns?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arr.length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# rows in our 2D array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</a:t>
            </a:r>
            <a:r>
              <a:rPr lang="en-US" dirty="0">
                <a:latin typeface="Consolas" charset="0"/>
              </a:rPr>
              <a:t>[0].</a:t>
            </a:r>
            <a:r>
              <a:rPr lang="en-US" b="1" i="1" dirty="0">
                <a:latin typeface="Consolas" charset="0"/>
              </a:rPr>
              <a:t>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// # entries in row 0 ( = # cols)</a:t>
            </a: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use </a:t>
            </a:r>
            <a:r>
              <a:rPr lang="en-US" sz="2800" b="1" dirty="0"/>
              <a:t>double for-loops</a:t>
            </a:r>
            <a:r>
              <a:rPr lang="en-US" sz="2800" dirty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...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2D Arrays</a:t>
            </a:r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    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30101"/>
              </p:ext>
            </p:extLst>
          </p:nvPr>
        </p:nvGraphicFramePr>
        <p:xfrm>
          <a:off x="90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1037"/>
              </p:ext>
            </p:extLst>
          </p:nvPr>
        </p:nvGraphicFramePr>
        <p:xfrm>
          <a:off x="45862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42331"/>
              </p:ext>
            </p:extLst>
          </p:nvPr>
        </p:nvGraphicFramePr>
        <p:xfrm>
          <a:off x="2376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3147"/>
              </p:ext>
            </p:extLst>
          </p:nvPr>
        </p:nvGraphicFramePr>
        <p:xfrm>
          <a:off x="67960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/>
              <a:t>Images as 2D Arrays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430279"/>
            <a:ext cx="7266432" cy="1384995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arrays) of pixels! Pixels are just integer values that have red, green, and blue components (each between 0 and 255).</a:t>
            </a: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3B5A-D8CD-634B-951E-B3AFA85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4" y="1696720"/>
            <a:ext cx="6722271" cy="44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4129" y="4783962"/>
            <a:ext cx="304800" cy="3337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AC6739-57CB-B146-B5A8-6389BC6EDAC8}"/>
              </a:ext>
            </a:extLst>
          </p:cNvPr>
          <p:cNvSpPr/>
          <p:nvPr/>
        </p:nvSpPr>
        <p:spPr>
          <a:xfrm>
            <a:off x="5659293" y="4777865"/>
            <a:ext cx="456365" cy="456365"/>
          </a:xfrm>
          <a:prstGeom prst="ellipse">
            <a:avLst/>
          </a:prstGeom>
          <a:solidFill>
            <a:srgbClr val="FEE1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2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F5AB2-3E9F-8A4A-A268-ED1DF289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501184"/>
            <a:ext cx="6996430" cy="49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From Last Time: Arrays</a:t>
            </a: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>
                <a:cs typeface="+mn-cs"/>
              </a:rPr>
              <a:t>A new variable type that is an </a:t>
            </a:r>
            <a:r>
              <a:rPr lang="en-US" sz="2800" b="1" dirty="0">
                <a:cs typeface="+mn-cs"/>
              </a:rPr>
              <a:t>object</a:t>
            </a:r>
            <a:r>
              <a:rPr lang="en-US" sz="2800" dirty="0">
                <a:cs typeface="+mn-cs"/>
              </a:rPr>
              <a:t> that represents an </a:t>
            </a:r>
            <a:r>
              <a:rPr lang="en-US" sz="2800" u="sng" dirty="0">
                <a:cs typeface="+mn-cs"/>
              </a:rPr>
              <a:t>ordered, homogeneous list</a:t>
            </a:r>
            <a:r>
              <a:rPr lang="en-US" sz="2800" dirty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/>
              <a:t>Arrays have many </a:t>
            </a:r>
            <a:r>
              <a:rPr lang="en-US" sz="2500" i="1" dirty="0"/>
              <a:t>elements</a:t>
            </a:r>
            <a:r>
              <a:rPr lang="en-US" sz="2500" dirty="0"/>
              <a:t> that you can access using </a:t>
            </a:r>
            <a:r>
              <a:rPr lang="en-US" sz="2500" i="1" dirty="0"/>
              <a:t>indices</a:t>
            </a:r>
            <a:endParaRPr lang="en-US" sz="2500" dirty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(oval,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- CIRCLE_RADIUS,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/>
              <a:t>Modifying Images 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snowman.jpg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Changing Image Size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/>
              <a:t>Half the 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= 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set to be the pixels of ‘smaller’</a:t>
            </a: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img.setPixelArray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smaller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/>
              <a:t>Practice: Brighten, Grayscale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79860"/>
              </p:ext>
            </p:extLst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Courier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more practice with arrays</a:t>
            </a:r>
            <a:endParaRPr lang="en-US" sz="36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 = new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[5];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arr.length</a:t>
                      </a:r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 = 5;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arr.length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8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[] </a:t>
            </a:r>
            <a:r>
              <a:rPr lang="en-US" sz="3200" b="1" i="1" dirty="0">
                <a:latin typeface="Consolas" charset="0"/>
                <a:cs typeface="+mn-cs"/>
              </a:rPr>
              <a:t>name</a:t>
            </a:r>
            <a:r>
              <a:rPr lang="en-US" sz="3200" dirty="0">
                <a:latin typeface="Consolas" charset="0"/>
                <a:cs typeface="+mn-cs"/>
              </a:rPr>
              <a:t> = new </a:t>
            </a: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</a:t>
            </a:r>
            <a:r>
              <a:rPr lang="en-US" sz="3200" b="1" i="1" dirty="0">
                <a:latin typeface="Consolas" charset="0"/>
                <a:cs typeface="+mn-cs"/>
              </a:rPr>
              <a:t>length</a:t>
            </a:r>
            <a:r>
              <a:rPr lang="en-US" sz="3200" dirty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>
                <a:latin typeface="Consolas" charset="0"/>
              </a:rPr>
              <a:t>		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[] numbers = new 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0B418AF-4986-194F-8822-9DAFA816A2F8}"/>
              </a:ext>
            </a:extLst>
          </p:cNvPr>
          <p:cNvSpPr/>
          <p:nvPr/>
        </p:nvSpPr>
        <p:spPr>
          <a:xfrm>
            <a:off x="922020" y="5372231"/>
            <a:ext cx="7299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/>
              <a:t>Java initializes each element of a new array to its </a:t>
            </a:r>
            <a:r>
              <a:rPr lang="en-US" sz="2000" i="1" dirty="0"/>
              <a:t>default value</a:t>
            </a:r>
            <a:r>
              <a:rPr lang="en-US" sz="2000" dirty="0"/>
              <a:t>, which is </a:t>
            </a:r>
            <a:r>
              <a:rPr lang="en-US" sz="2000" b="1" dirty="0"/>
              <a:t>0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/>
              <a:t> and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/>
              <a:t>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‘\0’</a:t>
            </a:r>
            <a:r>
              <a:rPr lang="en-US" sz="2000" dirty="0"/>
              <a:t> for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000" dirty="0"/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000" dirty="0"/>
              <a:t>, and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2000" dirty="0"/>
              <a:t> for objects.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55E28B-F569-6F48-B85A-39FECF626883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4059936" y="4754880"/>
            <a:ext cx="512064" cy="617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>
                <a:latin typeface="Consolas" charset="0"/>
              </a:rPr>
              <a:t>	</a:t>
            </a:r>
            <a:r>
              <a:rPr lang="en-US" sz="2800" b="1" i="1" dirty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{ </a:t>
            </a:r>
            <a:r>
              <a:rPr lang="en-US" sz="2800" i="1" dirty="0">
                <a:latin typeface="Consolas" charset="0"/>
              </a:rPr>
              <a:t>elements </a:t>
            </a:r>
            <a:r>
              <a:rPr lang="en-US" sz="2800" dirty="0">
                <a:latin typeface="Consolas" charset="0"/>
              </a:rPr>
              <a:t>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6393</TotalTime>
  <Words>3512</Words>
  <Application>Microsoft Macintosh PowerPoint</Application>
  <PresentationFormat>On-screen Show (4:3)</PresentationFormat>
  <Paragraphs>775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Andale Mono</vt:lpstr>
      <vt:lpstr>Apple Color Emoji</vt:lpstr>
      <vt:lpstr>Arial</vt:lpstr>
      <vt:lpstr>Bangla MN</vt:lpstr>
      <vt:lpstr>Calibri</vt:lpstr>
      <vt:lpstr>Chalkboard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Data Structures</vt:lpstr>
      <vt:lpstr>Data Structures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450</cp:revision>
  <cp:lastPrinted>2018-07-26T02:37:09Z</cp:lastPrinted>
  <dcterms:created xsi:type="dcterms:W3CDTF">2017-04-27T05:20:22Z</dcterms:created>
  <dcterms:modified xsi:type="dcterms:W3CDTF">2018-07-26T18:22:36Z</dcterms:modified>
</cp:coreProperties>
</file>